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: les meilleures sont les plus courtes; principe de Pareto</a:t>
            </a:r>
          </a:p>
        </p:txBody>
      </p:sp>
      <p:sp>
        <p:nvSpPr>
          <p:cNvPr id="164" name="Shape 16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avoir un retour en permanence sur ce que l'on fait pour pouvoir s'adapter (plus facile que prévoir): qualité, utilisation</a:t>
            </a:r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-FR"/>
              <a:t>Ca marche sur mon poste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Jenkins Travis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/>
              <a:t>on fait des petites choses mais jusqu'au bout, ca facilite pour mettre en prod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/>
              <a:t>Rythme soutenable: Tests automatisés: pour pouvoir faire des changements en permanence, il faut un filet de sécurité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on n'est pas efficace si on fait du code plus de 40 heures par semaine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Techniques popularisées par Kent Beck et Ward Cunningham et Ron Jeffries, co-signataires du manifeste Agile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Vagrant Puppet Docker Virtualbox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Github Subversion</a:t>
            </a:r>
          </a:p>
        </p:txBody>
      </p:sp>
      <p:sp>
        <p:nvSpPr>
          <p:cNvPr id="412" name="Shape 41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on peut être amené à changer d’outil en cours de route: le plus rapide au début</a:t>
            </a:r>
          </a:p>
        </p:txBody>
      </p:sp>
      <p:sp>
        <p:nvSpPr>
          <p:cNvPr id="422" name="Shape 42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Des outils , des pratiques pour mieux collaborer et délivrer des fonctionnalités plus rapidement</a:t>
            </a:r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Diapositive de titr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baseline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 b="0" baseline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baseline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baseline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baseline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baseline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baseline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baseline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baseline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baseline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re et texte vertical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Titre vertical et text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re et contenu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Titre de sectio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defRPr b="1" sz="4000" cap="none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0" marL="457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0" marL="914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0" marL="1371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0" marL="18288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0" marL="22860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0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0" marL="3200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0" marL="3657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Deux contenu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defRPr sz="2000"/>
            </a:lvl3pPr>
            <a:lvl4pPr rtl="0">
              <a:spcBef>
                <a:spcPts val="0"/>
              </a:spcBef>
              <a:defRPr sz="1800"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defRPr sz="2000"/>
            </a:lvl3pPr>
            <a:lvl4pPr rtl="0">
              <a:spcBef>
                <a:spcPts val="0"/>
              </a:spcBef>
              <a:defRPr sz="1800"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ais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 b="1" sz="2400"/>
            </a:lvl1pPr>
            <a:lvl2pPr indent="0" marL="457200" rtl="0">
              <a:spcBef>
                <a:spcPts val="0"/>
              </a:spcBef>
              <a:buFont typeface="Calibri"/>
              <a:buNone/>
              <a:defRPr b="1" sz="2000"/>
            </a:lvl2pPr>
            <a:lvl3pPr indent="0" marL="914400" rtl="0">
              <a:spcBef>
                <a:spcPts val="0"/>
              </a:spcBef>
              <a:buFont typeface="Calibri"/>
              <a:buNone/>
              <a:defRPr b="1" sz="1800"/>
            </a:lvl3pPr>
            <a:lvl4pPr indent="0" marL="1371600" rtl="0">
              <a:spcBef>
                <a:spcPts val="0"/>
              </a:spcBef>
              <a:buFont typeface="Calibri"/>
              <a:buNone/>
              <a:defRPr b="1" sz="1600"/>
            </a:lvl4pPr>
            <a:lvl5pPr indent="0" marL="1828800" rtl="0">
              <a:spcBef>
                <a:spcPts val="0"/>
              </a:spcBef>
              <a:buFont typeface="Calibri"/>
              <a:buNone/>
              <a:defRPr b="1" sz="1600"/>
            </a:lvl5pPr>
            <a:lvl6pPr indent="0" marL="2286000" rtl="0">
              <a:spcBef>
                <a:spcPts val="0"/>
              </a:spcBef>
              <a:buFont typeface="Calibri"/>
              <a:buNone/>
              <a:defRPr b="1" sz="1600"/>
            </a:lvl6pPr>
            <a:lvl7pPr indent="0" marL="2743200" rtl="0">
              <a:spcBef>
                <a:spcPts val="0"/>
              </a:spcBef>
              <a:buFont typeface="Calibri"/>
              <a:buNone/>
              <a:defRPr b="1" sz="1600"/>
            </a:lvl7pPr>
            <a:lvl8pPr indent="0" marL="3200400" rtl="0">
              <a:spcBef>
                <a:spcPts val="0"/>
              </a:spcBef>
              <a:buFont typeface="Calibri"/>
              <a:buNone/>
              <a:defRPr b="1" sz="1600"/>
            </a:lvl8pPr>
            <a:lvl9pPr indent="0" marL="3657600" rtl="0">
              <a:spcBef>
                <a:spcPts val="0"/>
              </a:spcBef>
              <a:buFont typeface="Calibri"/>
              <a:buNone/>
              <a:defRPr b="1" sz="1600"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/>
        </p:txBody>
      </p:sp>
      <p:sp>
        <p:nvSpPr>
          <p:cNvPr id="39" name="Shape 39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 b="1" sz="2400"/>
            </a:lvl1pPr>
            <a:lvl2pPr indent="0" marL="457200" rtl="0">
              <a:spcBef>
                <a:spcPts val="0"/>
              </a:spcBef>
              <a:buFont typeface="Calibri"/>
              <a:buNone/>
              <a:defRPr b="1" sz="2000"/>
            </a:lvl2pPr>
            <a:lvl3pPr indent="0" marL="914400" rtl="0">
              <a:spcBef>
                <a:spcPts val="0"/>
              </a:spcBef>
              <a:buFont typeface="Calibri"/>
              <a:buNone/>
              <a:defRPr b="1" sz="1800"/>
            </a:lvl3pPr>
            <a:lvl4pPr indent="0" marL="1371600" rtl="0">
              <a:spcBef>
                <a:spcPts val="0"/>
              </a:spcBef>
              <a:buFont typeface="Calibri"/>
              <a:buNone/>
              <a:defRPr b="1" sz="1600"/>
            </a:lvl4pPr>
            <a:lvl5pPr indent="0" marL="1828800" rtl="0">
              <a:spcBef>
                <a:spcPts val="0"/>
              </a:spcBef>
              <a:buFont typeface="Calibri"/>
              <a:buNone/>
              <a:defRPr b="1" sz="1600"/>
            </a:lvl5pPr>
            <a:lvl6pPr indent="0" marL="2286000" rtl="0">
              <a:spcBef>
                <a:spcPts val="0"/>
              </a:spcBef>
              <a:buFont typeface="Calibri"/>
              <a:buNone/>
              <a:defRPr b="1" sz="1600"/>
            </a:lvl6pPr>
            <a:lvl7pPr indent="0" marL="2743200" rtl="0">
              <a:spcBef>
                <a:spcPts val="0"/>
              </a:spcBef>
              <a:buFont typeface="Calibri"/>
              <a:buNone/>
              <a:defRPr b="1" sz="1600"/>
            </a:lvl7pPr>
            <a:lvl8pPr indent="0" marL="3200400" rtl="0">
              <a:spcBef>
                <a:spcPts val="0"/>
              </a:spcBef>
              <a:buFont typeface="Calibri"/>
              <a:buNone/>
              <a:defRPr b="1" sz="1600"/>
            </a:lvl8pPr>
            <a:lvl9pPr indent="0" marL="3657600" rtl="0">
              <a:spcBef>
                <a:spcPts val="0"/>
              </a:spcBef>
              <a:buFont typeface="Calibri"/>
              <a:buNone/>
              <a:defRPr b="1" sz="1600"/>
            </a:lvl9pPr>
          </a:lstStyle>
          <a:p/>
        </p:txBody>
      </p:sp>
      <p:sp>
        <p:nvSpPr>
          <p:cNvPr id="40" name="Shape 40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re seul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Vid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u avec légen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 b="1" sz="20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2800"/>
            </a:lvl2pPr>
            <a:lvl3pPr rtl="0">
              <a:spcBef>
                <a:spcPts val="0"/>
              </a:spcBef>
              <a:defRPr sz="2400"/>
            </a:lvl3pPr>
            <a:lvl4pPr rtl="0">
              <a:spcBef>
                <a:spcPts val="0"/>
              </a:spcBef>
              <a:defRPr sz="2000"/>
            </a:lvl4pPr>
            <a:lvl5pPr rtl="0">
              <a:spcBef>
                <a:spcPts val="0"/>
              </a:spcBef>
              <a:defRPr sz="2000"/>
            </a:lvl5pPr>
            <a:lvl6pPr rtl="0">
              <a:spcBef>
                <a:spcPts val="0"/>
              </a:spcBef>
              <a:defRPr sz="2000"/>
            </a:lvl6pPr>
            <a:lvl7pPr rtl="0">
              <a:spcBef>
                <a:spcPts val="0"/>
              </a:spcBef>
              <a:defRPr sz="2000"/>
            </a:lvl7pPr>
            <a:lvl8pPr rtl="0">
              <a:spcBef>
                <a:spcPts val="0"/>
              </a:spcBef>
              <a:defRPr sz="2000"/>
            </a:lvl8pPr>
            <a:lvl9pPr rtl="0">
              <a:spcBef>
                <a:spcPts val="0"/>
              </a:spcBef>
              <a:defRPr sz="2000"/>
            </a:lvl9pPr>
          </a:lstStyle>
          <a:p/>
        </p:txBody>
      </p:sp>
      <p:sp>
        <p:nvSpPr>
          <p:cNvPr id="56" name="Shape 5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 sz="1400"/>
            </a:lvl1pPr>
            <a:lvl2pPr indent="0" marL="457200" rtl="0">
              <a:spcBef>
                <a:spcPts val="0"/>
              </a:spcBef>
              <a:buFont typeface="Calibri"/>
              <a:buNone/>
              <a:defRPr sz="1200"/>
            </a:lvl2pPr>
            <a:lvl3pPr indent="0" marL="914400" rtl="0">
              <a:spcBef>
                <a:spcPts val="0"/>
              </a:spcBef>
              <a:buFont typeface="Calibri"/>
              <a:buNone/>
              <a:defRPr sz="1000"/>
            </a:lvl3pPr>
            <a:lvl4pPr indent="0" marL="1371600" rtl="0">
              <a:spcBef>
                <a:spcPts val="0"/>
              </a:spcBef>
              <a:buFont typeface="Calibri"/>
              <a:buNone/>
              <a:defRPr sz="900"/>
            </a:lvl4pPr>
            <a:lvl5pPr indent="0" marL="1828800" rtl="0">
              <a:spcBef>
                <a:spcPts val="0"/>
              </a:spcBef>
              <a:buFont typeface="Calibri"/>
              <a:buNone/>
              <a:defRPr sz="900"/>
            </a:lvl5pPr>
            <a:lvl6pPr indent="0" marL="2286000" rtl="0">
              <a:spcBef>
                <a:spcPts val="0"/>
              </a:spcBef>
              <a:buFont typeface="Calibri"/>
              <a:buNone/>
              <a:defRPr sz="900"/>
            </a:lvl6pPr>
            <a:lvl7pPr indent="0" marL="2743200" rtl="0">
              <a:spcBef>
                <a:spcPts val="0"/>
              </a:spcBef>
              <a:buFont typeface="Calibri"/>
              <a:buNone/>
              <a:defRPr sz="900"/>
            </a:lvl7pPr>
            <a:lvl8pPr indent="0" marL="3200400" rtl="0">
              <a:spcBef>
                <a:spcPts val="0"/>
              </a:spcBef>
              <a:buFont typeface="Calibri"/>
              <a:buNone/>
              <a:defRPr sz="900"/>
            </a:lvl8pPr>
            <a:lvl9pPr indent="0" marL="3657600" rtl="0">
              <a:spcBef>
                <a:spcPts val="0"/>
              </a:spcBef>
              <a:buFont typeface="Calibri"/>
              <a:buNone/>
              <a:defRPr sz="900"/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Image avec légen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 b="1" sz="20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 sz="1400"/>
            </a:lvl1pPr>
            <a:lvl2pPr indent="0" marL="457200" rtl="0">
              <a:spcBef>
                <a:spcPts val="0"/>
              </a:spcBef>
              <a:buFont typeface="Calibri"/>
              <a:buNone/>
              <a:defRPr sz="1200"/>
            </a:lvl2pPr>
            <a:lvl3pPr indent="0" marL="914400" rtl="0">
              <a:spcBef>
                <a:spcPts val="0"/>
              </a:spcBef>
              <a:buFont typeface="Calibri"/>
              <a:buNone/>
              <a:defRPr sz="1000"/>
            </a:lvl3pPr>
            <a:lvl4pPr indent="0" marL="1371600" rtl="0">
              <a:spcBef>
                <a:spcPts val="0"/>
              </a:spcBef>
              <a:buFont typeface="Calibri"/>
              <a:buNone/>
              <a:defRPr sz="900"/>
            </a:lvl4pPr>
            <a:lvl5pPr indent="0" marL="1828800" rtl="0">
              <a:spcBef>
                <a:spcPts val="0"/>
              </a:spcBef>
              <a:buFont typeface="Calibri"/>
              <a:buNone/>
              <a:defRPr sz="900"/>
            </a:lvl5pPr>
            <a:lvl6pPr indent="0" marL="2286000" rtl="0">
              <a:spcBef>
                <a:spcPts val="0"/>
              </a:spcBef>
              <a:buFont typeface="Calibri"/>
              <a:buNone/>
              <a:defRPr sz="900"/>
            </a:lvl6pPr>
            <a:lvl7pPr indent="0" marL="2743200" rtl="0">
              <a:spcBef>
                <a:spcPts val="0"/>
              </a:spcBef>
              <a:buFont typeface="Calibri"/>
              <a:buNone/>
              <a:defRPr sz="900"/>
            </a:lvl7pPr>
            <a:lvl8pPr indent="0" marL="3200400" rtl="0">
              <a:spcBef>
                <a:spcPts val="0"/>
              </a:spcBef>
              <a:buFont typeface="Calibri"/>
              <a:buNone/>
              <a:defRPr sz="900"/>
            </a:lvl8pPr>
            <a:lvl9pPr indent="0" marL="3657600" rtl="0">
              <a:spcBef>
                <a:spcPts val="0"/>
              </a:spcBef>
              <a:buFont typeface="Calibri"/>
              <a:buNone/>
              <a:defRPr sz="900"/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baseline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b="0" baseline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marL="74295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b="0" baseline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marL="11430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b="0" baseline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marL="1600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b="0" baseline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marL="20574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b="0" baseline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baseline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baseline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baseline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baseline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 b="0" l="12770" r="12763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0" y="4941167"/>
            <a:ext cx="9161215" cy="108012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fr-F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 </a:t>
            </a: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suis-je</a:t>
            </a:r>
            <a:r>
              <a:rPr b="0" baseline="0" i="0" lang="fr-F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?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2061" l="0" r="0" t="207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Qualité à faible coût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0" l="6641" r="6650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0" y="529491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0" l="9356" r="9348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Courage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0" l="6784" r="6784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Respect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3">
            <a:alphaModFix/>
          </a:blip>
          <a:srcRect b="1522" l="0" r="0" t="1522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 pratiques récurrentes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0" l="17320" r="17320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Intégration continue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11563" l="0" r="0" t="11555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Petites livraisons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0" l="1267" r="1257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Rythme soutenable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b="0" l="6619" r="6627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Tests automatisés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 b="0" l="3496" r="3505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Métaphores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0" l="1229" r="1219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Agilité technique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 b="0" l="6852" r="6843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stories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 b="0" l="16442" r="16442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Planning poker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Shape 27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Shape 278"/>
          <p:cNvPicPr preferRelativeResize="0"/>
          <p:nvPr/>
        </p:nvPicPr>
        <p:blipFill rotWithShape="1">
          <a:blip r:embed="rId3">
            <a:alphaModFix/>
          </a:blip>
          <a:srcRect b="0" l="1229" r="1219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Refactoring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Shape 28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 b="0" l="1437" r="1447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Propriété collective du code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 b="0" l="139" r="139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Conventions de nommage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3">
            <a:alphaModFix/>
          </a:blip>
          <a:srcRect b="258" l="0" r="0" t="258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Programmation par paires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Shape 31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 b="0" l="7235" r="7235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 techniques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Shape 32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Shape 328"/>
          <p:cNvPicPr preferRelativeResize="0"/>
          <p:nvPr/>
        </p:nvPicPr>
        <p:blipFill rotWithShape="1">
          <a:blip r:embed="rId3">
            <a:alphaModFix/>
          </a:blip>
          <a:srcRect b="11563" l="0" r="0" t="11555"/>
          <a:stretch/>
        </p:blipFill>
        <p:spPr>
          <a:xfrm>
            <a:off x="2509830" y="765549"/>
            <a:ext cx="3902099" cy="30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Test-Driven development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200225" y="-1251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3">
            <a:alphaModFix/>
          </a:blip>
          <a:srcRect b="0" l="13873" r="13866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Behaviour-Driven development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Shape 345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3">
            <a:alphaModFix/>
          </a:blip>
          <a:srcRect b="0" l="18494" r="18494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DevOps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0" l="9149" r="9157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/>
        </p:nvSpPr>
        <p:spPr>
          <a:xfrm>
            <a:off x="-855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Réduire les coûts du changement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Shape 355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 b="0" l="11520" r="11520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Infrastructure as code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Shape 366"/>
          <p:cNvPicPr preferRelativeResize="0"/>
          <p:nvPr/>
        </p:nvPicPr>
        <p:blipFill rotWithShape="1">
          <a:blip r:embed="rId3">
            <a:alphaModFix/>
          </a:blip>
          <a:srcRect b="0" l="28764" r="28764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Shape 375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Shape 376"/>
          <p:cNvPicPr preferRelativeResize="0"/>
          <p:nvPr/>
        </p:nvPicPr>
        <p:blipFill rotWithShape="1">
          <a:blip r:embed="rId3">
            <a:alphaModFix/>
          </a:blip>
          <a:srcRect b="0" l="15790" r="15790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Virtualisation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Shape 386"/>
          <p:cNvPicPr preferRelativeResize="0"/>
          <p:nvPr/>
        </p:nvPicPr>
        <p:blipFill rotWithShape="1">
          <a:blip r:embed="rId3">
            <a:alphaModFix/>
          </a:blip>
          <a:srcRect b="0" l="6641" r="6650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Déploiement automatisé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Shape 395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 b="0" l="6687" r="6687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Déploiement continu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Shape 405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Shape 406"/>
          <p:cNvPicPr preferRelativeResize="0"/>
          <p:nvPr/>
        </p:nvPicPr>
        <p:blipFill rotWithShape="1">
          <a:blip r:embed="rId3">
            <a:alphaModFix/>
          </a:blip>
          <a:srcRect b="0" l="1229" r="1219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Contrôle de version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Shape 415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Shape 416"/>
          <p:cNvPicPr preferRelativeResize="0"/>
          <p:nvPr/>
        </p:nvPicPr>
        <p:blipFill rotWithShape="1">
          <a:blip r:embed="rId3">
            <a:alphaModFix/>
          </a:blip>
          <a:srcRect b="0" l="6559" r="6559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interactions sont plus importantes que les outils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 b="0" l="17675" r="17675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Améliorer la qualité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9315" l="0" r="0" t="675"/>
          <a:stretch/>
        </p:blipFill>
        <p:spPr>
          <a:xfrm>
            <a:off x="0" y="-1151325"/>
            <a:ext cx="9161099" cy="64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Délivrer au plus vite de la valeur aux utilisateurs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b="0" l="1229" r="1219" t="0"/>
          <a:stretch/>
        </p:blipFill>
        <p:spPr>
          <a:xfrm>
            <a:off x="0" y="-86150"/>
            <a:ext cx="89198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/>
          <p:nvPr/>
        </p:nvSpPr>
        <p:spPr>
          <a:xfrm>
            <a:off x="0" y="4941171"/>
            <a:ext cx="9161099" cy="590399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Faciliter la compréhension de tous les acteurs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b="0" l="8498" r="8506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 de la simplification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0" l="22280" r="22280" t="0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 outils, des pratiques, des valeurs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Shape 148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 b="3148" l="0" r="0" t="3157"/>
          <a:stretch/>
        </p:blipFill>
        <p:spPr>
          <a:xfrm>
            <a:off x="0" y="-86155"/>
            <a:ext cx="9161099" cy="7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0" y="4941167"/>
            <a:ext cx="9161099" cy="10800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